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4690"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48" y="114"/>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0AAC21-5880-4980-90B9-5348507EED90}" type="doc">
      <dgm:prSet loTypeId="urn:microsoft.com/office/officeart/2005/8/layout/hChevron3" loCatId="process" qsTypeId="urn:microsoft.com/office/officeart/2005/8/quickstyle/simple1" qsCatId="simple" csTypeId="urn:microsoft.com/office/officeart/2005/8/colors/accent0_3" csCatId="mainScheme" phldr="1"/>
      <dgm:spPr/>
    </dgm:pt>
    <dgm:pt modelId="{C70A98C7-9204-485D-96EC-F5F92C7F1924}">
      <dgm:prSet phldrT="[Κείμενο]"/>
      <dgm:spPr/>
      <dgm:t>
        <a:bodyPr/>
        <a:lstStyle/>
        <a:p>
          <a:r>
            <a:rPr lang="el-GR" b="0" i="0" dirty="0" smtClean="0"/>
            <a:t>Με τη βοήθεια της  βαρύτητας έχουμε τη δυνατότητα να παράγουμε ηλεκτρικό ρεύμα από τα υδροηλεκτρικά εργοστάσια.</a:t>
          </a:r>
          <a:endParaRPr lang="el-GR" dirty="0"/>
        </a:p>
      </dgm:t>
    </dgm:pt>
    <dgm:pt modelId="{C8D77AE7-E8E6-48B8-9837-DAE53AB38DE4}" type="parTrans" cxnId="{5144FC27-BD70-4F43-8FDC-3BC95DA9210F}">
      <dgm:prSet/>
      <dgm:spPr/>
      <dgm:t>
        <a:bodyPr/>
        <a:lstStyle/>
        <a:p>
          <a:endParaRPr lang="el-GR"/>
        </a:p>
      </dgm:t>
    </dgm:pt>
    <dgm:pt modelId="{9957154E-059B-4101-A596-0DB72A3DECB4}" type="sibTrans" cxnId="{5144FC27-BD70-4F43-8FDC-3BC95DA9210F}">
      <dgm:prSet/>
      <dgm:spPr/>
      <dgm:t>
        <a:bodyPr/>
        <a:lstStyle/>
        <a:p>
          <a:endParaRPr lang="el-GR"/>
        </a:p>
      </dgm:t>
    </dgm:pt>
    <dgm:pt modelId="{B054070A-7982-48E4-B794-1226FDBBE4A0}">
      <dgm:prSet phldrT="[Κείμενο]"/>
      <dgm:spPr/>
      <dgm:t>
        <a:bodyPr/>
        <a:lstStyle/>
        <a:p>
          <a:r>
            <a:rPr lang="el-GR" b="0" i="0" dirty="0" smtClean="0"/>
            <a:t>Ένα ρολόι που λειτουργεί με εκκρεμές βασίζει τη λειτουργία του στη δύναμη της βαρύτητας για τον υπολογισμό του χρόνου.</a:t>
          </a:r>
          <a:endParaRPr lang="el-GR" dirty="0"/>
        </a:p>
      </dgm:t>
    </dgm:pt>
    <dgm:pt modelId="{E34E7D8F-575D-463F-AB7F-9360F2FA290B}" type="parTrans" cxnId="{FBAC6BA1-3FCD-44B5-81A5-AF4B6DA58C33}">
      <dgm:prSet/>
      <dgm:spPr/>
      <dgm:t>
        <a:bodyPr/>
        <a:lstStyle/>
        <a:p>
          <a:endParaRPr lang="el-GR"/>
        </a:p>
      </dgm:t>
    </dgm:pt>
    <dgm:pt modelId="{620D0BB7-4CBF-496B-8220-99695BC44BCE}" type="sibTrans" cxnId="{FBAC6BA1-3FCD-44B5-81A5-AF4B6DA58C33}">
      <dgm:prSet/>
      <dgm:spPr/>
      <dgm:t>
        <a:bodyPr/>
        <a:lstStyle/>
        <a:p>
          <a:endParaRPr lang="el-GR"/>
        </a:p>
      </dgm:t>
    </dgm:pt>
    <dgm:pt modelId="{ECEB16A6-996B-4176-87B0-0EE2ED9EE2CF}">
      <dgm:prSet phldrT="[Κείμενο]"/>
      <dgm:spPr/>
      <dgm:t>
        <a:bodyPr/>
        <a:lstStyle/>
        <a:p>
          <a:r>
            <a:rPr lang="el-GR" b="0" i="0" dirty="0" smtClean="0"/>
            <a:t>Ο τεχνητός ορίζοντας στα αεροσκάφη και άλλα ιπτάμενα μέσα προκύπτει από εφαρμογή της δύναμης της βαρύτητας .</a:t>
          </a:r>
          <a:endParaRPr lang="el-GR" dirty="0"/>
        </a:p>
      </dgm:t>
    </dgm:pt>
    <dgm:pt modelId="{E5E0265B-E124-487F-8407-F730688C8873}" type="parTrans" cxnId="{487BBBAC-5ADE-4FC4-9961-C0DE497459DC}">
      <dgm:prSet/>
      <dgm:spPr/>
      <dgm:t>
        <a:bodyPr/>
        <a:lstStyle/>
        <a:p>
          <a:endParaRPr lang="el-GR"/>
        </a:p>
      </dgm:t>
    </dgm:pt>
    <dgm:pt modelId="{7C6CDE7A-6633-4F15-8E4F-E637BDCD241C}" type="sibTrans" cxnId="{487BBBAC-5ADE-4FC4-9961-C0DE497459DC}">
      <dgm:prSet/>
      <dgm:spPr/>
      <dgm:t>
        <a:bodyPr/>
        <a:lstStyle/>
        <a:p>
          <a:endParaRPr lang="el-GR"/>
        </a:p>
      </dgm:t>
    </dgm:pt>
    <dgm:pt modelId="{DAB36B9D-CA6E-4510-9914-14CE46F4A42C}" type="pres">
      <dgm:prSet presAssocID="{270AAC21-5880-4980-90B9-5348507EED90}" presName="Name0" presStyleCnt="0">
        <dgm:presLayoutVars>
          <dgm:dir/>
          <dgm:resizeHandles val="exact"/>
        </dgm:presLayoutVars>
      </dgm:prSet>
      <dgm:spPr/>
    </dgm:pt>
    <dgm:pt modelId="{2E7CCF6A-0375-4637-8A93-4BC4F431AB7F}" type="pres">
      <dgm:prSet presAssocID="{C70A98C7-9204-485D-96EC-F5F92C7F1924}" presName="parTxOnly" presStyleLbl="node1" presStyleIdx="0" presStyleCnt="3">
        <dgm:presLayoutVars>
          <dgm:bulletEnabled val="1"/>
        </dgm:presLayoutVars>
      </dgm:prSet>
      <dgm:spPr/>
    </dgm:pt>
    <dgm:pt modelId="{3B15B22C-1E6A-4C39-B474-9B23784F7ECE}" type="pres">
      <dgm:prSet presAssocID="{9957154E-059B-4101-A596-0DB72A3DECB4}" presName="parSpace" presStyleCnt="0"/>
      <dgm:spPr/>
    </dgm:pt>
    <dgm:pt modelId="{4F54B9B9-7B48-443A-BED6-BCB9127A8AF2}" type="pres">
      <dgm:prSet presAssocID="{B054070A-7982-48E4-B794-1226FDBBE4A0}" presName="parTxOnly" presStyleLbl="node1" presStyleIdx="1" presStyleCnt="3">
        <dgm:presLayoutVars>
          <dgm:bulletEnabled val="1"/>
        </dgm:presLayoutVars>
      </dgm:prSet>
      <dgm:spPr/>
    </dgm:pt>
    <dgm:pt modelId="{E702E64A-8DA2-4A2C-917E-F32052913A22}" type="pres">
      <dgm:prSet presAssocID="{620D0BB7-4CBF-496B-8220-99695BC44BCE}" presName="parSpace" presStyleCnt="0"/>
      <dgm:spPr/>
    </dgm:pt>
    <dgm:pt modelId="{402544E8-C2F6-41B2-AB38-956B22BC064A}" type="pres">
      <dgm:prSet presAssocID="{ECEB16A6-996B-4176-87B0-0EE2ED9EE2CF}" presName="parTxOnly" presStyleLbl="node1" presStyleIdx="2" presStyleCnt="3">
        <dgm:presLayoutVars>
          <dgm:bulletEnabled val="1"/>
        </dgm:presLayoutVars>
      </dgm:prSet>
      <dgm:spPr/>
    </dgm:pt>
  </dgm:ptLst>
  <dgm:cxnLst>
    <dgm:cxn modelId="{41593589-22B5-4C01-816E-62192F6E14C5}" type="presOf" srcId="{270AAC21-5880-4980-90B9-5348507EED90}" destId="{DAB36B9D-CA6E-4510-9914-14CE46F4A42C}" srcOrd="0" destOrd="0" presId="urn:microsoft.com/office/officeart/2005/8/layout/hChevron3"/>
    <dgm:cxn modelId="{1208CE2D-36E9-4C93-B1C0-0C09722D0999}" type="presOf" srcId="{B054070A-7982-48E4-B794-1226FDBBE4A0}" destId="{4F54B9B9-7B48-443A-BED6-BCB9127A8AF2}" srcOrd="0" destOrd="0" presId="urn:microsoft.com/office/officeart/2005/8/layout/hChevron3"/>
    <dgm:cxn modelId="{5144FC27-BD70-4F43-8FDC-3BC95DA9210F}" srcId="{270AAC21-5880-4980-90B9-5348507EED90}" destId="{C70A98C7-9204-485D-96EC-F5F92C7F1924}" srcOrd="0" destOrd="0" parTransId="{C8D77AE7-E8E6-48B8-9837-DAE53AB38DE4}" sibTransId="{9957154E-059B-4101-A596-0DB72A3DECB4}"/>
    <dgm:cxn modelId="{487BBBAC-5ADE-4FC4-9961-C0DE497459DC}" srcId="{270AAC21-5880-4980-90B9-5348507EED90}" destId="{ECEB16A6-996B-4176-87B0-0EE2ED9EE2CF}" srcOrd="2" destOrd="0" parTransId="{E5E0265B-E124-487F-8407-F730688C8873}" sibTransId="{7C6CDE7A-6633-4F15-8E4F-E637BDCD241C}"/>
    <dgm:cxn modelId="{3615CCC1-BE38-4036-823A-6E5C61D774A8}" type="presOf" srcId="{C70A98C7-9204-485D-96EC-F5F92C7F1924}" destId="{2E7CCF6A-0375-4637-8A93-4BC4F431AB7F}" srcOrd="0" destOrd="0" presId="urn:microsoft.com/office/officeart/2005/8/layout/hChevron3"/>
    <dgm:cxn modelId="{D41573C9-66D4-4925-9D3E-439405ED79C2}" type="presOf" srcId="{ECEB16A6-996B-4176-87B0-0EE2ED9EE2CF}" destId="{402544E8-C2F6-41B2-AB38-956B22BC064A}" srcOrd="0" destOrd="0" presId="urn:microsoft.com/office/officeart/2005/8/layout/hChevron3"/>
    <dgm:cxn modelId="{FBAC6BA1-3FCD-44B5-81A5-AF4B6DA58C33}" srcId="{270AAC21-5880-4980-90B9-5348507EED90}" destId="{B054070A-7982-48E4-B794-1226FDBBE4A0}" srcOrd="1" destOrd="0" parTransId="{E34E7D8F-575D-463F-AB7F-9360F2FA290B}" sibTransId="{620D0BB7-4CBF-496B-8220-99695BC44BCE}"/>
    <dgm:cxn modelId="{BB11E1DF-841A-4E29-AED8-7FEC8647666D}" type="presParOf" srcId="{DAB36B9D-CA6E-4510-9914-14CE46F4A42C}" destId="{2E7CCF6A-0375-4637-8A93-4BC4F431AB7F}" srcOrd="0" destOrd="0" presId="urn:microsoft.com/office/officeart/2005/8/layout/hChevron3"/>
    <dgm:cxn modelId="{23C1964F-3B53-4F2A-873F-A64F8E5F3939}" type="presParOf" srcId="{DAB36B9D-CA6E-4510-9914-14CE46F4A42C}" destId="{3B15B22C-1E6A-4C39-B474-9B23784F7ECE}" srcOrd="1" destOrd="0" presId="urn:microsoft.com/office/officeart/2005/8/layout/hChevron3"/>
    <dgm:cxn modelId="{30E0B8D7-B513-4E40-9DC6-69D653CEF830}" type="presParOf" srcId="{DAB36B9D-CA6E-4510-9914-14CE46F4A42C}" destId="{4F54B9B9-7B48-443A-BED6-BCB9127A8AF2}" srcOrd="2" destOrd="0" presId="urn:microsoft.com/office/officeart/2005/8/layout/hChevron3"/>
    <dgm:cxn modelId="{5E0AE3CB-187B-4053-9D33-ACC063ECB6B1}" type="presParOf" srcId="{DAB36B9D-CA6E-4510-9914-14CE46F4A42C}" destId="{E702E64A-8DA2-4A2C-917E-F32052913A22}" srcOrd="3" destOrd="0" presId="urn:microsoft.com/office/officeart/2005/8/layout/hChevron3"/>
    <dgm:cxn modelId="{77CC1466-4E16-4F88-B0E4-D484964DD9FF}" type="presParOf" srcId="{DAB36B9D-CA6E-4510-9914-14CE46F4A42C}" destId="{402544E8-C2F6-41B2-AB38-956B22BC064A}" srcOrd="4" destOrd="0" presId="urn:microsoft.com/office/officeart/2005/8/layout/hChevron3"/>
  </dgm:cxnLst>
  <dgm:bg/>
  <dgm:whole/>
</dgm:dataModel>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B350D1-4F5A-49C6-8EF0-46F2AD02C6B2}" type="datetimeFigureOut">
              <a:rPr lang="el-GR" smtClean="0"/>
              <a:pPr/>
              <a:t>22/4/2018</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51DF61-F488-4826-B4BA-E62ADA7ED65B}" type="slidenum">
              <a:rPr lang="el-GR" smtClean="0"/>
              <a:pPr/>
              <a:t>‹#›</a:t>
            </a:fld>
            <a:endParaRPr lang="el-GR"/>
          </a:p>
        </p:txBody>
      </p:sp>
    </p:spTree>
    <p:extLst>
      <p:ext uri="{BB962C8B-B14F-4D97-AF65-F5344CB8AC3E}">
        <p14:creationId xmlns="" xmlns:p14="http://schemas.microsoft.com/office/powerpoint/2010/main" val="1746501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8" name="Τίτλος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l-GR" smtClean="0"/>
              <a:t>Στυλ κύριου τίτλου</a:t>
            </a:r>
            <a:endParaRPr kumimoji="0" lang="en-US"/>
          </a:p>
        </p:txBody>
      </p:sp>
      <p:sp>
        <p:nvSpPr>
          <p:cNvPr id="28" name="Θέση ημερομηνίας 27"/>
          <p:cNvSpPr>
            <a:spLocks noGrp="1"/>
          </p:cNvSpPr>
          <p:nvPr>
            <p:ph type="dt" sz="half" idx="10"/>
          </p:nvPr>
        </p:nvSpPr>
        <p:spPr/>
        <p:txBody>
          <a:bodyPr/>
          <a:lstStyle/>
          <a:p>
            <a:fld id="{923BA9AB-BC30-430D-A805-325D18C5CF87}" type="datetime1">
              <a:rPr lang="el-GR" smtClean="0"/>
              <a:pPr/>
              <a:t>22/4/2018</a:t>
            </a:fld>
            <a:endParaRPr lang="el-GR"/>
          </a:p>
        </p:txBody>
      </p:sp>
      <p:sp>
        <p:nvSpPr>
          <p:cNvPr id="17" name="Θέση υποσέλιδου 16"/>
          <p:cNvSpPr>
            <a:spLocks noGrp="1"/>
          </p:cNvSpPr>
          <p:nvPr>
            <p:ph type="ftr" sz="quarter" idx="11"/>
          </p:nvPr>
        </p:nvSpPr>
        <p:spPr/>
        <p:txBody>
          <a:bodyPr/>
          <a:lstStyle/>
          <a:p>
            <a:r>
              <a:rPr lang="el-GR" smtClean="0"/>
              <a:t>"Η Βαρύτητα"</a:t>
            </a:r>
            <a:endParaRPr lang="el-GR"/>
          </a:p>
        </p:txBody>
      </p:sp>
      <p:sp>
        <p:nvSpPr>
          <p:cNvPr id="29" name="Θέση αριθμού διαφάνειας 28"/>
          <p:cNvSpPr>
            <a:spLocks noGrp="1"/>
          </p:cNvSpPr>
          <p:nvPr>
            <p:ph type="sldNum" sz="quarter" idx="12"/>
          </p:nvPr>
        </p:nvSpPr>
        <p:spPr/>
        <p:txBody>
          <a:bodyPr/>
          <a:lstStyle/>
          <a:p>
            <a:fld id="{CE95FD11-7C3E-4C43-8F6C-5CB49F43B7A0}" type="slidenum">
              <a:rPr lang="el-GR" smtClean="0"/>
              <a:pPr/>
              <a:t>‹#›</a:t>
            </a:fld>
            <a:endParaRPr lang="el-GR"/>
          </a:p>
        </p:txBody>
      </p:sp>
      <p:sp>
        <p:nvSpPr>
          <p:cNvPr id="9" name="Υπότιτλος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Στυλ κύριου υπότιτλου</a:t>
            </a:r>
            <a:endParaRPr kumimoji="0" lang="en-US"/>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kumimoji="0" lang="el-GR" smtClean="0"/>
              <a:t>Στυλ κύριου τίτλου</a:t>
            </a:r>
            <a:endParaRPr kumimoji="0" lang="en-US"/>
          </a:p>
        </p:txBody>
      </p:sp>
      <p:sp>
        <p:nvSpPr>
          <p:cNvPr id="3" name="Θέση κατακόρυφου κειμένου 2"/>
          <p:cNvSpPr>
            <a:spLocks noGrp="1"/>
          </p:cNvSpPr>
          <p:nvPr>
            <p:ph type="body" orient="vert" idx="1"/>
          </p:nvPr>
        </p:nvSpPr>
        <p:spPr/>
        <p:txBody>
          <a:bodyPr vert="eaVer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ημερομηνίας 3"/>
          <p:cNvSpPr>
            <a:spLocks noGrp="1"/>
          </p:cNvSpPr>
          <p:nvPr>
            <p:ph type="dt" sz="half" idx="10"/>
          </p:nvPr>
        </p:nvSpPr>
        <p:spPr/>
        <p:txBody>
          <a:bodyPr/>
          <a:lstStyle/>
          <a:p>
            <a:fld id="{10757FEF-896A-4DFF-B399-FC2C2A785F4A}" type="datetime1">
              <a:rPr lang="el-GR" smtClean="0"/>
              <a:pPr/>
              <a:t>22/4/2018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CE95FD11-7C3E-4C43-8F6C-5CB49F43B7A0}" type="slidenum">
              <a:rPr lang="el-GR" smtClean="0"/>
              <a:pPr/>
              <a:t>‹#›</a:t>
            </a:fld>
            <a:endParaRPr lang="el-GR"/>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kumimoji="0" lang="el-GR" smtClean="0"/>
              <a:t>Στυλ κύριου τίτλου</a:t>
            </a:r>
            <a:endParaRPr kumimoji="0" lang="en-US"/>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ημερομηνίας 3"/>
          <p:cNvSpPr>
            <a:spLocks noGrp="1"/>
          </p:cNvSpPr>
          <p:nvPr>
            <p:ph type="dt" sz="half" idx="10"/>
          </p:nvPr>
        </p:nvSpPr>
        <p:spPr/>
        <p:txBody>
          <a:bodyPr/>
          <a:lstStyle/>
          <a:p>
            <a:fld id="{EE05D946-0AB0-4559-9DAF-442CA983F460}" type="datetime1">
              <a:rPr lang="el-GR" smtClean="0"/>
              <a:pPr/>
              <a:t>22/4/2018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CE95FD11-7C3E-4C43-8F6C-5CB49F43B7A0}" type="slidenum">
              <a:rPr lang="el-GR" smtClean="0"/>
              <a:pPr/>
              <a:t>‹#›</a:t>
            </a:fld>
            <a:endParaRPr lang="el-GR"/>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kumimoji="0" lang="el-GR" smtClean="0"/>
              <a:t>Στυλ κύριου τίτλου</a:t>
            </a:r>
            <a:endParaRPr kumimoji="0" lang="en-US"/>
          </a:p>
        </p:txBody>
      </p:sp>
      <p:sp>
        <p:nvSpPr>
          <p:cNvPr id="3" name="Θέση περιεχομένου 2"/>
          <p:cNvSpPr>
            <a:spLocks noGrp="1"/>
          </p:cNvSpPr>
          <p:nvPr>
            <p:ph idx="1"/>
          </p:nvPr>
        </p:nvSpPr>
        <p:spPr/>
        <p:txBody>
          <a:body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ημερομηνίας 3"/>
          <p:cNvSpPr>
            <a:spLocks noGrp="1"/>
          </p:cNvSpPr>
          <p:nvPr>
            <p:ph type="dt" sz="half" idx="10"/>
          </p:nvPr>
        </p:nvSpPr>
        <p:spPr/>
        <p:txBody>
          <a:bodyPr/>
          <a:lstStyle/>
          <a:p>
            <a:fld id="{58738C84-7932-4E52-85A9-2F4BD35EB144}" type="datetime1">
              <a:rPr lang="el-GR" smtClean="0"/>
              <a:pPr/>
              <a:t>22/4/2018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CE95FD11-7C3E-4C43-8F6C-5CB49F43B7A0}" type="slidenum">
              <a:rPr lang="el-GR" smtClean="0"/>
              <a:pPr/>
              <a:t>‹#›</a:t>
            </a:fld>
            <a:endParaRPr lang="el-GR"/>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bg>
      <p:bgRef idx="1003">
        <a:schemeClr val="bg2"/>
      </p:bgRef>
    </p:bg>
    <p:spTree>
      <p:nvGrpSpPr>
        <p:cNvPr id="1" name=""/>
        <p:cNvGrpSpPr/>
        <p:nvPr/>
      </p:nvGrpSpPr>
      <p:grpSpPr>
        <a:xfrm>
          <a:off x="0" y="0"/>
          <a:ext cx="0" cy="0"/>
          <a:chOff x="0" y="0"/>
          <a:chExt cx="0" cy="0"/>
        </a:xfrm>
      </p:grpSpPr>
      <p:sp>
        <p:nvSpPr>
          <p:cNvPr id="2" name="Τίτλος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l-GR" smtClean="0"/>
              <a:t>Στυλ κύριου τίτλου</a:t>
            </a:r>
            <a:endParaRPr kumimoji="0" lang="en-US"/>
          </a:p>
        </p:txBody>
      </p:sp>
      <p:sp>
        <p:nvSpPr>
          <p:cNvPr id="3" name="Θέση κειμένου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Στυλ υποδείγματος κειμένου</a:t>
            </a:r>
          </a:p>
        </p:txBody>
      </p:sp>
      <p:sp>
        <p:nvSpPr>
          <p:cNvPr id="4" name="Θέση ημερομηνίας 3"/>
          <p:cNvSpPr>
            <a:spLocks noGrp="1"/>
          </p:cNvSpPr>
          <p:nvPr>
            <p:ph type="dt" sz="half" idx="10"/>
          </p:nvPr>
        </p:nvSpPr>
        <p:spPr/>
        <p:txBody>
          <a:bodyPr/>
          <a:lstStyle/>
          <a:p>
            <a:fld id="{C3E3B26D-89B6-4D5B-8BD8-84A1C3034FFF}" type="datetime1">
              <a:rPr lang="el-GR" smtClean="0"/>
              <a:pPr/>
              <a:t>22/4/2018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a:xfrm>
            <a:off x="7924800" y="6416675"/>
            <a:ext cx="762000" cy="365125"/>
          </a:xfrm>
        </p:spPr>
        <p:txBody>
          <a:bodyPr/>
          <a:lstStyle/>
          <a:p>
            <a:fld id="{CE95FD11-7C3E-4C43-8F6C-5CB49F43B7A0}"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kumimoji="0" lang="el-GR" smtClean="0"/>
              <a:t>Στυλ κύριου τίτλου</a:t>
            </a:r>
            <a:endParaRPr kumimoji="0" lang="en-US"/>
          </a:p>
        </p:txBody>
      </p:sp>
      <p:sp>
        <p:nvSpPr>
          <p:cNvPr id="3" name="Θέση περιεχομένου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περιεχομένου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Θέση ημερομηνίας 4"/>
          <p:cNvSpPr>
            <a:spLocks noGrp="1"/>
          </p:cNvSpPr>
          <p:nvPr>
            <p:ph type="dt" sz="half" idx="10"/>
          </p:nvPr>
        </p:nvSpPr>
        <p:spPr/>
        <p:txBody>
          <a:bodyPr/>
          <a:lstStyle/>
          <a:p>
            <a:fld id="{66725D63-0CAE-464B-A4AB-918DCE31C023}" type="datetime1">
              <a:rPr lang="el-GR" smtClean="0"/>
              <a:pPr/>
              <a:t>22/4/2018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CE95FD11-7C3E-4C43-8F6C-5CB49F43B7A0}" type="slidenum">
              <a:rPr lang="el-GR" smtClean="0"/>
              <a:pPr/>
              <a:t>‹#›</a:t>
            </a:fld>
            <a:endParaRPr lang="el-GR"/>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8229600" cy="1143000"/>
          </a:xfrm>
        </p:spPr>
        <p:txBody>
          <a:bodyPr anchor="ctr"/>
          <a:lstStyle>
            <a:lvl1pPr>
              <a:defRPr/>
            </a:lvl1pPr>
          </a:lstStyle>
          <a:p>
            <a:r>
              <a:rPr kumimoji="0" lang="el-GR" smtClean="0"/>
              <a:t>Στυλ κύριου τίτλου</a:t>
            </a:r>
            <a:endParaRPr kumimoji="0" lang="en-US"/>
          </a:p>
        </p:txBody>
      </p:sp>
      <p:sp>
        <p:nvSpPr>
          <p:cNvPr id="3" name="Θέση κειμένου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Στυλ υποδείγματος κειμένου</a:t>
            </a:r>
          </a:p>
        </p:txBody>
      </p:sp>
      <p:sp>
        <p:nvSpPr>
          <p:cNvPr id="4" name="Θέση κειμένου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Στυλ υποδείγματος κειμένου</a:t>
            </a:r>
          </a:p>
        </p:txBody>
      </p:sp>
      <p:sp>
        <p:nvSpPr>
          <p:cNvPr id="5" name="Θέση περιεχομένου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Θέση περιεχομένου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Θέση ημερομηνίας 6"/>
          <p:cNvSpPr>
            <a:spLocks noGrp="1"/>
          </p:cNvSpPr>
          <p:nvPr>
            <p:ph type="dt" sz="half" idx="10"/>
          </p:nvPr>
        </p:nvSpPr>
        <p:spPr/>
        <p:txBody>
          <a:bodyPr/>
          <a:lstStyle/>
          <a:p>
            <a:fld id="{910F0A21-7041-4C0C-9CEC-0684665BF67E}" type="datetime1">
              <a:rPr lang="el-GR" smtClean="0"/>
              <a:pPr/>
              <a:t>22/4/2018</a:t>
            </a:fld>
            <a:endParaRPr lang="el-GR"/>
          </a:p>
        </p:txBody>
      </p:sp>
      <p:sp>
        <p:nvSpPr>
          <p:cNvPr id="8" name="Θέση υποσέλιδου 7"/>
          <p:cNvSpPr>
            <a:spLocks noGrp="1"/>
          </p:cNvSpPr>
          <p:nvPr>
            <p:ph type="ftr" sz="quarter" idx="11"/>
          </p:nvPr>
        </p:nvSpPr>
        <p:spPr/>
        <p:txBody>
          <a:bodyPr/>
          <a:lstStyle/>
          <a:p>
            <a:r>
              <a:rPr lang="el-GR" smtClean="0"/>
              <a:t>"Η Βαρύτητα"</a:t>
            </a:r>
            <a:endParaRPr lang="el-GR"/>
          </a:p>
        </p:txBody>
      </p:sp>
      <p:sp>
        <p:nvSpPr>
          <p:cNvPr id="9" name="Θέση αριθμού διαφάνειας 8"/>
          <p:cNvSpPr>
            <a:spLocks noGrp="1"/>
          </p:cNvSpPr>
          <p:nvPr>
            <p:ph type="sldNum" sz="quarter" idx="12"/>
          </p:nvPr>
        </p:nvSpPr>
        <p:spPr/>
        <p:txBody>
          <a:bodyPr/>
          <a:lstStyle/>
          <a:p>
            <a:fld id="{CE95FD11-7C3E-4C43-8F6C-5CB49F43B7A0}" type="slidenum">
              <a:rPr lang="el-GR" smtClean="0"/>
              <a:pPr/>
              <a:t>‹#›</a:t>
            </a:fld>
            <a:endParaRPr lang="el-GR"/>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kumimoji="0" lang="el-GR" smtClean="0"/>
              <a:t>Στυλ κύριου τίτλου</a:t>
            </a:r>
            <a:endParaRPr kumimoji="0" lang="en-US"/>
          </a:p>
        </p:txBody>
      </p:sp>
      <p:sp>
        <p:nvSpPr>
          <p:cNvPr id="3" name="Θέση ημερομηνίας 2"/>
          <p:cNvSpPr>
            <a:spLocks noGrp="1"/>
          </p:cNvSpPr>
          <p:nvPr>
            <p:ph type="dt" sz="half" idx="10"/>
          </p:nvPr>
        </p:nvSpPr>
        <p:spPr/>
        <p:txBody>
          <a:bodyPr/>
          <a:lstStyle/>
          <a:p>
            <a:fld id="{CD9F3246-A1A6-4A02-97CE-1C3BF04DEB6C}" type="datetime1">
              <a:rPr lang="el-GR" smtClean="0"/>
              <a:pPr/>
              <a:t>22/4/2018</a:t>
            </a:fld>
            <a:endParaRPr lang="el-GR"/>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CE95FD11-7C3E-4C43-8F6C-5CB49F43B7A0}" type="slidenum">
              <a:rPr lang="el-GR" smtClean="0"/>
              <a:pPr/>
              <a:t>‹#›</a:t>
            </a:fld>
            <a:endParaRPr lang="el-GR"/>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1C6D8D2E-16E0-4AD0-BE8B-D8C5A9A501D1}" type="datetime1">
              <a:rPr lang="el-GR" smtClean="0"/>
              <a:pPr/>
              <a:t>22/4/2018</a:t>
            </a:fld>
            <a:endParaRPr lang="el-GR"/>
          </a:p>
        </p:txBody>
      </p:sp>
      <p:sp>
        <p:nvSpPr>
          <p:cNvPr id="3" name="Θέση υποσέλιδου 2"/>
          <p:cNvSpPr>
            <a:spLocks noGrp="1"/>
          </p:cNvSpPr>
          <p:nvPr>
            <p:ph type="ftr" sz="quarter" idx="11"/>
          </p:nvPr>
        </p:nvSpPr>
        <p:spPr/>
        <p:txBody>
          <a:bodyPr/>
          <a:lstStyle/>
          <a:p>
            <a:r>
              <a:rPr lang="el-GR" smtClean="0"/>
              <a:t>"Η Βαρύτητα"</a:t>
            </a:r>
            <a:endParaRPr lang="el-GR"/>
          </a:p>
        </p:txBody>
      </p:sp>
      <p:sp>
        <p:nvSpPr>
          <p:cNvPr id="4" name="Θέση αριθμού διαφάνειας 3"/>
          <p:cNvSpPr>
            <a:spLocks noGrp="1"/>
          </p:cNvSpPr>
          <p:nvPr>
            <p:ph type="sldNum" sz="quarter" idx="12"/>
          </p:nvPr>
        </p:nvSpPr>
        <p:spPr/>
        <p:txBody>
          <a:bodyPr/>
          <a:lstStyle/>
          <a:p>
            <a:fld id="{CE95FD11-7C3E-4C43-8F6C-5CB49F43B7A0}" type="slidenum">
              <a:rPr lang="el-GR" smtClean="0"/>
              <a:pPr/>
              <a:t>‹#›</a:t>
            </a:fld>
            <a:endParaRPr lang="el-GR"/>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l-GR" smtClean="0"/>
              <a:t>Στυλ κύριου τίτλου</a:t>
            </a:r>
            <a:endParaRPr kumimoji="0" lang="en-US"/>
          </a:p>
        </p:txBody>
      </p:sp>
      <p:sp>
        <p:nvSpPr>
          <p:cNvPr id="3" name="Θέση κειμένου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smtClean="0"/>
              <a:t>Στυλ υποδείγματος κειμένου</a:t>
            </a:r>
          </a:p>
        </p:txBody>
      </p:sp>
      <p:sp>
        <p:nvSpPr>
          <p:cNvPr id="4" name="Θέση περιεχομένου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Θέση ημερομηνίας 4"/>
          <p:cNvSpPr>
            <a:spLocks noGrp="1"/>
          </p:cNvSpPr>
          <p:nvPr>
            <p:ph type="dt" sz="half" idx="10"/>
          </p:nvPr>
        </p:nvSpPr>
        <p:spPr/>
        <p:txBody>
          <a:bodyPr/>
          <a:lstStyle/>
          <a:p>
            <a:fld id="{BA70D589-AAB0-463A-91BD-51FB6BA087AA}" type="datetime1">
              <a:rPr lang="el-GR" smtClean="0"/>
              <a:pPr/>
              <a:t>22/4/2018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CE95FD11-7C3E-4C43-8F6C-5CB49F43B7A0}" type="slidenum">
              <a:rPr lang="el-GR" smtClean="0"/>
              <a:pPr/>
              <a:t>‹#›</a:t>
            </a:fld>
            <a:endParaRPr lang="el-GR"/>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l-GR" smtClean="0"/>
              <a:t>Στυλ κύριου τίτλου</a:t>
            </a:r>
            <a:endParaRPr kumimoji="0" lang="en-US"/>
          </a:p>
        </p:txBody>
      </p:sp>
      <p:sp>
        <p:nvSpPr>
          <p:cNvPr id="3" name="Θέση εικόνας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l-GR" smtClean="0">
                <a:solidFill>
                  <a:schemeClr val="lt1"/>
                </a:solidFill>
                <a:latin typeface="+mn-lt"/>
                <a:ea typeface="+mn-ea"/>
                <a:cs typeface="+mn-cs"/>
              </a:rPr>
              <a:t>Κάντε κλικ στο εικονίδιο για να προσθέσετε μια εικόνα</a:t>
            </a:r>
            <a:endParaRPr kumimoji="0" lang="en-US" dirty="0">
              <a:solidFill>
                <a:schemeClr val="lt1"/>
              </a:solidFill>
              <a:latin typeface="+mn-lt"/>
              <a:ea typeface="+mn-ea"/>
              <a:cs typeface="+mn-cs"/>
            </a:endParaRPr>
          </a:p>
        </p:txBody>
      </p:sp>
      <p:sp>
        <p:nvSpPr>
          <p:cNvPr id="4" name="Θέση κειμένου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l-GR" smtClean="0"/>
              <a:t>Στυλ υποδείγματος κειμένου</a:t>
            </a:r>
          </a:p>
        </p:txBody>
      </p:sp>
      <p:sp>
        <p:nvSpPr>
          <p:cNvPr id="5" name="Θέση ημερομηνίας 4"/>
          <p:cNvSpPr>
            <a:spLocks noGrp="1"/>
          </p:cNvSpPr>
          <p:nvPr>
            <p:ph type="dt" sz="half" idx="10"/>
          </p:nvPr>
        </p:nvSpPr>
        <p:spPr/>
        <p:txBody>
          <a:bodyPr/>
          <a:lstStyle/>
          <a:p>
            <a:fld id="{4ED6EDCF-B19B-4D78-8D8E-34773601928C}" type="datetime1">
              <a:rPr lang="el-GR" smtClean="0"/>
              <a:pPr/>
              <a:t>22/4/2018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CE95FD11-7C3E-4C43-8F6C-5CB49F43B7A0}" type="slidenum">
              <a:rPr lang="el-GR" smtClean="0"/>
              <a:pPr/>
              <a:t>‹#›</a:t>
            </a:fld>
            <a:endParaRPr lang="el-GR"/>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Θέση τίτλου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l-GR" smtClean="0"/>
              <a:t>Στυλ κύριου τίτλου</a:t>
            </a:r>
            <a:endParaRPr kumimoji="0" lang="en-US"/>
          </a:p>
        </p:txBody>
      </p:sp>
      <p:sp>
        <p:nvSpPr>
          <p:cNvPr id="13" name="Θέση κειμένου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l-GR" smtClean="0"/>
              <a:t>Στυλ υποδείγματος κειμένου</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4" name="Θέση ημερομηνίας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E8D72441-7768-46DD-BBDC-AA501CC58918}" type="datetime1">
              <a:rPr lang="el-GR" smtClean="0"/>
              <a:pPr/>
              <a:t>22/4/2018</a:t>
            </a:fld>
            <a:endParaRPr lang="el-GR"/>
          </a:p>
        </p:txBody>
      </p:sp>
      <p:sp>
        <p:nvSpPr>
          <p:cNvPr id="3" name="Θέση υποσέλιδου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r>
              <a:rPr lang="el-GR" smtClean="0"/>
              <a:t>"Η Βαρύτητα"</a:t>
            </a:r>
            <a:endParaRPr lang="el-GR"/>
          </a:p>
        </p:txBody>
      </p:sp>
      <p:sp>
        <p:nvSpPr>
          <p:cNvPr id="23" name="Θέση αριθμού διαφάνειας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CE95FD11-7C3E-4C43-8F6C-5CB49F43B7A0}" type="slidenum">
              <a:rPr lang="el-GR" smtClean="0"/>
              <a:pPr/>
              <a:t>‹#›</a:t>
            </a:fld>
            <a:endParaRPr lang="el-G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dissolve/>
  </p:transition>
  <p:hf hdr="0" dt="0"/>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0" y="0"/>
            <a:ext cx="9144000" cy="1142984"/>
          </a:xfrm>
          <a:solidFill>
            <a:schemeClr val="bg1"/>
          </a:solidFill>
        </p:spPr>
        <p:txBody>
          <a:bodyPr>
            <a:normAutofit/>
          </a:bodyPr>
          <a:lstStyle/>
          <a:p>
            <a:r>
              <a:rPr lang="el-GR" sz="3200" dirty="0" smtClean="0">
                <a:solidFill>
                  <a:schemeClr val="tx1"/>
                </a:solidFill>
              </a:rPr>
              <a:t>η </a:t>
            </a:r>
            <a:r>
              <a:rPr lang="el-GR" sz="3200" dirty="0" err="1" smtClean="0">
                <a:solidFill>
                  <a:schemeClr val="tx1"/>
                </a:solidFill>
              </a:rPr>
              <a:t>βαρυτητα</a:t>
            </a:r>
            <a:r>
              <a:rPr lang="el-GR" sz="3200" dirty="0" smtClean="0">
                <a:solidFill>
                  <a:schemeClr val="tx1"/>
                </a:solidFill>
              </a:rPr>
              <a:t> </a:t>
            </a:r>
            <a:endParaRPr lang="el-GR" sz="3200" dirty="0">
              <a:solidFill>
                <a:schemeClr val="tx1"/>
              </a:solidFill>
            </a:endParaRPr>
          </a:p>
        </p:txBody>
      </p:sp>
      <p:sp>
        <p:nvSpPr>
          <p:cNvPr id="3" name="Υπότιτλος 2"/>
          <p:cNvSpPr>
            <a:spLocks noGrp="1"/>
          </p:cNvSpPr>
          <p:nvPr>
            <p:ph type="subTitle" idx="1"/>
          </p:nvPr>
        </p:nvSpPr>
        <p:spPr/>
        <p:txBody>
          <a:bodyPr/>
          <a:lstStyle/>
          <a:p>
            <a:r>
              <a:rPr lang="el-GR" dirty="0" smtClean="0"/>
              <a:t>ΞΑΝΘΑΚΗ ΑΦΡΟΔΙΤΗ</a:t>
            </a:r>
          </a:p>
          <a:p>
            <a:r>
              <a:rPr lang="el-GR" dirty="0" smtClean="0"/>
              <a:t>4497 </a:t>
            </a:r>
          </a:p>
          <a:p>
            <a:endParaRPr lang="el-GR" dirty="0"/>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51521" y="5373216"/>
            <a:ext cx="2232248" cy="13611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Θέση υποσέλιδου 3"/>
          <p:cNvSpPr>
            <a:spLocks noGrp="1"/>
          </p:cNvSpPr>
          <p:nvPr>
            <p:ph type="ftr" sz="quarter" idx="11"/>
          </p:nvPr>
        </p:nvSpPr>
        <p:spPr>
          <a:xfrm>
            <a:off x="2190532" y="6165304"/>
            <a:ext cx="1872208" cy="462707"/>
          </a:xfrm>
        </p:spPr>
        <p:txBody>
          <a:bodyPr/>
          <a:lstStyle/>
          <a:p>
            <a:r>
              <a:rPr lang="el-GR" sz="1600" dirty="0" smtClean="0"/>
              <a:t>"Η Βαρύτητα"</a:t>
            </a:r>
            <a:endParaRPr lang="el-GR" sz="1600" dirty="0"/>
          </a:p>
        </p:txBody>
      </p:sp>
      <p:sp>
        <p:nvSpPr>
          <p:cNvPr id="5" name="Θέση αριθμού διαφάνειας 4"/>
          <p:cNvSpPr>
            <a:spLocks noGrp="1"/>
          </p:cNvSpPr>
          <p:nvPr>
            <p:ph type="sldNum" sz="quarter" idx="12"/>
          </p:nvPr>
        </p:nvSpPr>
        <p:spPr>
          <a:xfrm>
            <a:off x="7884368" y="6369218"/>
            <a:ext cx="762000" cy="365125"/>
          </a:xfrm>
        </p:spPr>
        <p:txBody>
          <a:bodyPr/>
          <a:lstStyle/>
          <a:p>
            <a:fld id="{CE95FD11-7C3E-4C43-8F6C-5CB49F43B7A0}" type="slidenum">
              <a:rPr lang="el-GR" smtClean="0"/>
              <a:pPr/>
              <a:t>1</a:t>
            </a:fld>
            <a:endParaRPr lang="el-GR"/>
          </a:p>
        </p:txBody>
      </p:sp>
      <p:pic>
        <p:nvPicPr>
          <p:cNvPr id="1027"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9247" y="96892"/>
            <a:ext cx="915566" cy="10278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115616" y="333819"/>
            <a:ext cx="3382331" cy="276999"/>
          </a:xfrm>
          <a:prstGeom prst="rect">
            <a:avLst/>
          </a:prstGeom>
          <a:noFill/>
        </p:spPr>
        <p:txBody>
          <a:bodyPr wrap="square" rtlCol="0">
            <a:spAutoFit/>
          </a:bodyPr>
          <a:lstStyle/>
          <a:p>
            <a:r>
              <a:rPr lang="el-GR" sz="1200" i="1" dirty="0" smtClean="0"/>
              <a:t>Παιδαγωγικό Τμήμα Δημοτικής Εκπαίδευσης</a:t>
            </a:r>
            <a:endParaRPr lang="el-GR" sz="1200" i="1" dirty="0"/>
          </a:p>
        </p:txBody>
      </p:sp>
    </p:spTree>
    <p:extLst>
      <p:ext uri="{BB962C8B-B14F-4D97-AF65-F5344CB8AC3E}">
        <p14:creationId xmlns="" xmlns:p14="http://schemas.microsoft.com/office/powerpoint/2010/main" val="1078236492"/>
      </p:ext>
    </p:extLst>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0" y="0"/>
            <a:ext cx="9144000" cy="1142984"/>
          </a:xfrm>
          <a:solidFill>
            <a:schemeClr val="bg1"/>
          </a:solidFill>
        </p:spPr>
        <p:txBody>
          <a:bodyPr>
            <a:normAutofit/>
          </a:bodyPr>
          <a:lstStyle/>
          <a:p>
            <a:r>
              <a:rPr lang="el-GR" sz="3200" dirty="0" smtClean="0">
                <a:solidFill>
                  <a:schemeClr val="tx1"/>
                </a:solidFill>
              </a:rPr>
              <a:t>Η </a:t>
            </a:r>
            <a:r>
              <a:rPr lang="el-GR" sz="3200" dirty="0" err="1" smtClean="0">
                <a:solidFill>
                  <a:schemeClr val="tx1"/>
                </a:solidFill>
              </a:rPr>
              <a:t>βαρυτητα</a:t>
            </a:r>
            <a:endParaRPr lang="el-GR" sz="3200" dirty="0">
              <a:solidFill>
                <a:schemeClr val="tx1"/>
              </a:solidFill>
            </a:endParaRPr>
          </a:p>
        </p:txBody>
      </p:sp>
      <p:sp>
        <p:nvSpPr>
          <p:cNvPr id="3" name="Υπότιτλος 2"/>
          <p:cNvSpPr>
            <a:spLocks noGrp="1"/>
          </p:cNvSpPr>
          <p:nvPr>
            <p:ph type="subTitle" idx="1"/>
          </p:nvPr>
        </p:nvSpPr>
        <p:spPr>
          <a:xfrm>
            <a:off x="298083" y="2492896"/>
            <a:ext cx="8399728" cy="1752600"/>
          </a:xfrm>
        </p:spPr>
        <p:txBody>
          <a:bodyPr>
            <a:noAutofit/>
          </a:bodyPr>
          <a:lstStyle/>
          <a:p>
            <a:pPr algn="just"/>
            <a:r>
              <a:rPr lang="el-GR" sz="2000" dirty="0" smtClean="0"/>
              <a:t>Βαρύτητα </a:t>
            </a:r>
            <a:r>
              <a:rPr lang="el-GR" sz="2000" dirty="0"/>
              <a:t>ονομάζεται η ιδιότητα των υλικών σωμάτων να έλκουν και να έλκονται αμοιβαία με άλλα υλικά σώματα. Τα </a:t>
            </a:r>
            <a:r>
              <a:rPr lang="el-GR" sz="2000" dirty="0" err="1"/>
              <a:t>ελκόμενα</a:t>
            </a:r>
            <a:r>
              <a:rPr lang="el-GR" sz="2000" dirty="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51521" y="5373216"/>
            <a:ext cx="2232248" cy="13611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Θέση υποσέλιδου 3"/>
          <p:cNvSpPr>
            <a:spLocks noGrp="1"/>
          </p:cNvSpPr>
          <p:nvPr>
            <p:ph type="ftr" sz="quarter" idx="11"/>
          </p:nvPr>
        </p:nvSpPr>
        <p:spPr>
          <a:xfrm>
            <a:off x="2190532" y="6165304"/>
            <a:ext cx="1872208" cy="462707"/>
          </a:xfrm>
        </p:spPr>
        <p:txBody>
          <a:bodyPr/>
          <a:lstStyle/>
          <a:p>
            <a:r>
              <a:rPr lang="el-GR" sz="1600" dirty="0" smtClean="0"/>
              <a:t>"Η Βαρύτητα"</a:t>
            </a:r>
            <a:endParaRPr lang="el-GR" sz="1600" dirty="0"/>
          </a:p>
        </p:txBody>
      </p:sp>
      <p:sp>
        <p:nvSpPr>
          <p:cNvPr id="5" name="Θέση αριθμού διαφάνειας 4"/>
          <p:cNvSpPr>
            <a:spLocks noGrp="1"/>
          </p:cNvSpPr>
          <p:nvPr>
            <p:ph type="sldNum" sz="quarter" idx="12"/>
          </p:nvPr>
        </p:nvSpPr>
        <p:spPr>
          <a:xfrm>
            <a:off x="7884368" y="6369218"/>
            <a:ext cx="762000" cy="365125"/>
          </a:xfrm>
        </p:spPr>
        <p:txBody>
          <a:bodyPr/>
          <a:lstStyle/>
          <a:p>
            <a:fld id="{CE95FD11-7C3E-4C43-8F6C-5CB49F43B7A0}" type="slidenum">
              <a:rPr lang="el-GR" smtClean="0"/>
              <a:pPr/>
              <a:t>2</a:t>
            </a:fld>
            <a:endParaRPr lang="el-GR"/>
          </a:p>
        </p:txBody>
      </p:sp>
      <p:pic>
        <p:nvPicPr>
          <p:cNvPr id="1027"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9247" y="96892"/>
            <a:ext cx="915566" cy="10278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115616" y="333819"/>
            <a:ext cx="3382331" cy="276999"/>
          </a:xfrm>
          <a:prstGeom prst="rect">
            <a:avLst/>
          </a:prstGeom>
          <a:noFill/>
        </p:spPr>
        <p:txBody>
          <a:bodyPr wrap="square" rtlCol="0">
            <a:spAutoFit/>
          </a:bodyPr>
          <a:lstStyle/>
          <a:p>
            <a:r>
              <a:rPr lang="el-GR" sz="1200" i="1" dirty="0" smtClean="0"/>
              <a:t>Παιδαγωγικό Τμήμα Δημοτικής Εκπαίδευσης</a:t>
            </a:r>
            <a:endParaRPr lang="el-GR" sz="1200" i="1" dirty="0"/>
          </a:p>
        </p:txBody>
      </p:sp>
    </p:spTree>
    <p:extLst>
      <p:ext uri="{BB962C8B-B14F-4D97-AF65-F5344CB8AC3E}">
        <p14:creationId xmlns="" xmlns:p14="http://schemas.microsoft.com/office/powerpoint/2010/main" val="2269492606"/>
      </p:ext>
    </p:extLst>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0" y="0"/>
            <a:ext cx="9144000" cy="1142984"/>
          </a:xfrm>
          <a:solidFill>
            <a:schemeClr val="bg1"/>
          </a:solidFill>
        </p:spPr>
        <p:txBody>
          <a:bodyPr>
            <a:normAutofit/>
          </a:bodyPr>
          <a:lstStyle/>
          <a:p>
            <a:r>
              <a:rPr lang="el-GR" sz="3200" dirty="0" err="1" smtClean="0">
                <a:solidFill>
                  <a:schemeClr val="tx1"/>
                </a:solidFill>
              </a:rPr>
              <a:t>Ποιοσ</a:t>
            </a:r>
            <a:r>
              <a:rPr lang="el-GR" sz="3200" dirty="0" smtClean="0">
                <a:solidFill>
                  <a:schemeClr val="tx1"/>
                </a:solidFill>
              </a:rPr>
              <a:t> </a:t>
            </a:r>
            <a:r>
              <a:rPr lang="el-GR" sz="3200" dirty="0" err="1" smtClean="0">
                <a:solidFill>
                  <a:schemeClr val="tx1"/>
                </a:solidFill>
              </a:rPr>
              <a:t>ανακαλυψε</a:t>
            </a:r>
            <a:r>
              <a:rPr lang="el-GR" sz="3200" dirty="0" smtClean="0">
                <a:solidFill>
                  <a:schemeClr val="tx1"/>
                </a:solidFill>
              </a:rPr>
              <a:t> τη </a:t>
            </a:r>
            <a:r>
              <a:rPr lang="el-GR" sz="3200" dirty="0" err="1" smtClean="0">
                <a:solidFill>
                  <a:schemeClr val="tx1"/>
                </a:solidFill>
              </a:rPr>
              <a:t>βαρυτητα</a:t>
            </a:r>
            <a:endParaRPr lang="el-GR" sz="3200" dirty="0">
              <a:solidFill>
                <a:schemeClr val="tx1"/>
              </a:solidFill>
            </a:endParaRPr>
          </a:p>
        </p:txBody>
      </p:sp>
      <p:sp>
        <p:nvSpPr>
          <p:cNvPr id="3" name="Υπότιτλος 2"/>
          <p:cNvSpPr>
            <a:spLocks noGrp="1"/>
          </p:cNvSpPr>
          <p:nvPr>
            <p:ph type="subTitle" idx="1"/>
          </p:nvPr>
        </p:nvSpPr>
        <p:spPr>
          <a:xfrm>
            <a:off x="298083" y="2204864"/>
            <a:ext cx="8399728" cy="1752600"/>
          </a:xfrm>
        </p:spPr>
        <p:txBody>
          <a:bodyPr>
            <a:noAutofit/>
          </a:bodyPr>
          <a:lstStyle/>
          <a:p>
            <a:pPr algn="just"/>
            <a:r>
              <a:rPr lang="el-GR" sz="2000" dirty="0"/>
              <a:t>Το 1666, λέει ο θρύλος, ένας  23-χρονος καθόταν στον κήπο του σπιτιού του στο </a:t>
            </a:r>
            <a:r>
              <a:rPr lang="el-GR" sz="2000" dirty="0" err="1"/>
              <a:t>Woolsthorpe</a:t>
            </a:r>
            <a:r>
              <a:rPr lang="el-GR" sz="2000" dirty="0"/>
              <a:t> της Αγγλίας και ατενίζοντας πάνω στο φεγγάρι, είδε ένα μήλο να πέφτει από ένα δέντρο στο έδαφος. Θα μπορούσε να υπάρχει μια παγκόσμια δύναμη που θα μπορούσε να εξηγήσει την κίνηση και του μήλου και του φεγγαριού; αναρωτήθηκε</a:t>
            </a:r>
            <a:r>
              <a:rPr lang="el-GR" sz="2000" dirty="0" smtClean="0"/>
              <a:t>. Ο </a:t>
            </a:r>
            <a:r>
              <a:rPr lang="el-GR" sz="2000" dirty="0"/>
              <a:t>νεαρός, </a:t>
            </a:r>
            <a:r>
              <a:rPr lang="el-GR" sz="2000" dirty="0" smtClean="0"/>
              <a:t>ήταν </a:t>
            </a:r>
            <a:r>
              <a:rPr lang="el-GR" sz="2000" dirty="0"/>
              <a:t>ο Ισαάκ Νεύτωνα, και η καθολική δύναμη για την οποία αναρωτήθηκε ήταν η βαρύτητα. Δύο χιλιάδες χρόνια πριν γεννηθεί ο Νεύτωνας, οι  Έλληνες φιλόσοφοι πίστευαν ότι τα «γήινα» αντικείμενα έλκονται προς την φυσική θέση τους, τη Γη. Η ιδέα του Νεύτωνα για τη βαρύτητα έφθασε πέρα από τον πλανήτη μας, ενοποιώντας τους νόμους που διέπουν τη Γη και τον ουρανό για πρώτη φορά. </a:t>
            </a:r>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51521" y="5373216"/>
            <a:ext cx="2232248" cy="13611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Θέση υποσέλιδου 3"/>
          <p:cNvSpPr>
            <a:spLocks noGrp="1"/>
          </p:cNvSpPr>
          <p:nvPr>
            <p:ph type="ftr" sz="quarter" idx="11"/>
          </p:nvPr>
        </p:nvSpPr>
        <p:spPr>
          <a:xfrm>
            <a:off x="2190532" y="6165304"/>
            <a:ext cx="1872208" cy="462707"/>
          </a:xfrm>
        </p:spPr>
        <p:txBody>
          <a:bodyPr/>
          <a:lstStyle/>
          <a:p>
            <a:r>
              <a:rPr lang="el-GR" sz="1600" dirty="0" smtClean="0"/>
              <a:t>"Η Βαρύτητα"</a:t>
            </a:r>
            <a:endParaRPr lang="el-GR" sz="1600" dirty="0"/>
          </a:p>
        </p:txBody>
      </p:sp>
      <p:sp>
        <p:nvSpPr>
          <p:cNvPr id="5" name="Θέση αριθμού διαφάνειας 4"/>
          <p:cNvSpPr>
            <a:spLocks noGrp="1"/>
          </p:cNvSpPr>
          <p:nvPr>
            <p:ph type="sldNum" sz="quarter" idx="12"/>
          </p:nvPr>
        </p:nvSpPr>
        <p:spPr>
          <a:xfrm>
            <a:off x="7884368" y="6369218"/>
            <a:ext cx="762000" cy="365125"/>
          </a:xfrm>
        </p:spPr>
        <p:txBody>
          <a:bodyPr/>
          <a:lstStyle/>
          <a:p>
            <a:fld id="{CE95FD11-7C3E-4C43-8F6C-5CB49F43B7A0}" type="slidenum">
              <a:rPr lang="el-GR" smtClean="0"/>
              <a:pPr/>
              <a:t>3</a:t>
            </a:fld>
            <a:endParaRPr lang="el-GR"/>
          </a:p>
        </p:txBody>
      </p:sp>
      <p:pic>
        <p:nvPicPr>
          <p:cNvPr id="1027"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9247" y="96892"/>
            <a:ext cx="915566" cy="10278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115616" y="333819"/>
            <a:ext cx="3382331" cy="276999"/>
          </a:xfrm>
          <a:prstGeom prst="rect">
            <a:avLst/>
          </a:prstGeom>
          <a:noFill/>
        </p:spPr>
        <p:txBody>
          <a:bodyPr wrap="square" rtlCol="0">
            <a:spAutoFit/>
          </a:bodyPr>
          <a:lstStyle/>
          <a:p>
            <a:r>
              <a:rPr lang="el-GR" sz="1200" i="1" dirty="0" smtClean="0"/>
              <a:t>Παιδαγωγικό Τμήμα Δημοτικής Εκπαίδευσης</a:t>
            </a:r>
            <a:endParaRPr lang="el-GR" sz="1200" i="1" dirty="0"/>
          </a:p>
        </p:txBody>
      </p:sp>
    </p:spTree>
    <p:extLst>
      <p:ext uri="{BB962C8B-B14F-4D97-AF65-F5344CB8AC3E}">
        <p14:creationId xmlns="" xmlns:p14="http://schemas.microsoft.com/office/powerpoint/2010/main" val="1066973368"/>
      </p:ext>
    </p:extLst>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0" y="0"/>
            <a:ext cx="9144000" cy="1142984"/>
          </a:xfrm>
          <a:solidFill>
            <a:schemeClr val="bg1"/>
          </a:solidFill>
        </p:spPr>
        <p:txBody>
          <a:bodyPr>
            <a:normAutofit/>
          </a:bodyPr>
          <a:lstStyle/>
          <a:p>
            <a:r>
              <a:rPr lang="el-GR" sz="3200" dirty="0" smtClean="0">
                <a:solidFill>
                  <a:schemeClr val="tx1"/>
                </a:solidFill>
              </a:rPr>
              <a:t>ΠΩΣ ΜΑΣ ΕΠΗΡΕΑΖΕΙ Η ΒΑΡΥΤΗΤΑ</a:t>
            </a:r>
            <a:endParaRPr lang="el-GR" sz="3200"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51521" y="5373216"/>
            <a:ext cx="2232248" cy="13611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Θέση υποσέλιδου 3"/>
          <p:cNvSpPr>
            <a:spLocks noGrp="1"/>
          </p:cNvSpPr>
          <p:nvPr>
            <p:ph type="ftr" sz="quarter" idx="11"/>
          </p:nvPr>
        </p:nvSpPr>
        <p:spPr>
          <a:xfrm>
            <a:off x="2190532" y="6165304"/>
            <a:ext cx="1872208" cy="462707"/>
          </a:xfrm>
        </p:spPr>
        <p:txBody>
          <a:bodyPr/>
          <a:lstStyle/>
          <a:p>
            <a:r>
              <a:rPr lang="el-GR" sz="1600" dirty="0" smtClean="0"/>
              <a:t>"Η Βαρύτητα"</a:t>
            </a:r>
            <a:endParaRPr lang="el-GR" sz="1600" dirty="0"/>
          </a:p>
        </p:txBody>
      </p:sp>
      <p:sp>
        <p:nvSpPr>
          <p:cNvPr id="5" name="Θέση αριθμού διαφάνειας 4"/>
          <p:cNvSpPr>
            <a:spLocks noGrp="1"/>
          </p:cNvSpPr>
          <p:nvPr>
            <p:ph type="sldNum" sz="quarter" idx="12"/>
          </p:nvPr>
        </p:nvSpPr>
        <p:spPr>
          <a:xfrm>
            <a:off x="7884368" y="6369218"/>
            <a:ext cx="762000" cy="365125"/>
          </a:xfrm>
        </p:spPr>
        <p:txBody>
          <a:bodyPr/>
          <a:lstStyle/>
          <a:p>
            <a:fld id="{CE95FD11-7C3E-4C43-8F6C-5CB49F43B7A0}" type="slidenum">
              <a:rPr lang="el-GR" smtClean="0"/>
              <a:pPr/>
              <a:t>4</a:t>
            </a:fld>
            <a:endParaRPr lang="el-GR"/>
          </a:p>
        </p:txBody>
      </p:sp>
      <p:pic>
        <p:nvPicPr>
          <p:cNvPr id="1027"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9247" y="96892"/>
            <a:ext cx="915566" cy="10278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115616" y="333819"/>
            <a:ext cx="3382331" cy="276999"/>
          </a:xfrm>
          <a:prstGeom prst="rect">
            <a:avLst/>
          </a:prstGeom>
          <a:noFill/>
        </p:spPr>
        <p:txBody>
          <a:bodyPr wrap="square" rtlCol="0">
            <a:spAutoFit/>
          </a:bodyPr>
          <a:lstStyle/>
          <a:p>
            <a:r>
              <a:rPr lang="el-GR" sz="1200" i="1" dirty="0" smtClean="0"/>
              <a:t>Παιδαγωγικό Τμήμα Δημοτικής Εκπαίδευσης</a:t>
            </a:r>
            <a:endParaRPr lang="el-GR" sz="1200" i="1" dirty="0"/>
          </a:p>
        </p:txBody>
      </p:sp>
      <p:graphicFrame>
        <p:nvGraphicFramePr>
          <p:cNvPr id="9" name="8 - Διάγραμμα"/>
          <p:cNvGraphicFramePr/>
          <p:nvPr/>
        </p:nvGraphicFramePr>
        <p:xfrm>
          <a:off x="571472" y="1428736"/>
          <a:ext cx="8072494"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 xmlns:p14="http://schemas.microsoft.com/office/powerpoint/2010/main" val="3811333208"/>
      </p:ext>
    </p:extLst>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0" y="0"/>
            <a:ext cx="9144000" cy="1142984"/>
          </a:xfrm>
          <a:solidFill>
            <a:schemeClr val="bg1"/>
          </a:solidFill>
        </p:spPr>
        <p:txBody>
          <a:bodyPr>
            <a:normAutofit/>
          </a:bodyPr>
          <a:lstStyle/>
          <a:p>
            <a:r>
              <a:rPr lang="el-GR" sz="3200" dirty="0" smtClean="0">
                <a:solidFill>
                  <a:schemeClr val="tx1"/>
                </a:solidFill>
              </a:rPr>
              <a:t>η </a:t>
            </a:r>
            <a:r>
              <a:rPr lang="el-GR" sz="3200" dirty="0" err="1" smtClean="0">
                <a:solidFill>
                  <a:schemeClr val="tx1"/>
                </a:solidFill>
              </a:rPr>
              <a:t>βαρυτητα</a:t>
            </a:r>
            <a:r>
              <a:rPr lang="el-GR" sz="3200" dirty="0" smtClean="0">
                <a:solidFill>
                  <a:schemeClr val="tx1"/>
                </a:solidFill>
              </a:rPr>
              <a:t> στη </a:t>
            </a:r>
            <a:r>
              <a:rPr lang="el-GR" sz="3200" dirty="0" err="1" smtClean="0">
                <a:solidFill>
                  <a:schemeClr val="tx1"/>
                </a:solidFill>
              </a:rPr>
              <a:t>σεληνη</a:t>
            </a:r>
            <a:endParaRPr lang="el-GR" sz="3200" dirty="0">
              <a:solidFill>
                <a:schemeClr val="tx1"/>
              </a:solidFill>
            </a:endParaRPr>
          </a:p>
        </p:txBody>
      </p:sp>
      <p:sp>
        <p:nvSpPr>
          <p:cNvPr id="3" name="Υπότιτλος 2"/>
          <p:cNvSpPr>
            <a:spLocks noGrp="1"/>
          </p:cNvSpPr>
          <p:nvPr>
            <p:ph type="subTitle" idx="1"/>
          </p:nvPr>
        </p:nvSpPr>
        <p:spPr>
          <a:xfrm>
            <a:off x="298083" y="2996952"/>
            <a:ext cx="8399728" cy="1752600"/>
          </a:xfrm>
        </p:spPr>
        <p:txBody>
          <a:bodyPr>
            <a:noAutofit/>
          </a:bodyPr>
          <a:lstStyle/>
          <a:p>
            <a:pPr algn="just"/>
            <a:r>
              <a:rPr lang="el-GR" sz="2000" dirty="0"/>
              <a:t>Η βαρύτητα στην επιφάνεια της Σελήνης είναι σε ένταση το 1/6 περίπου αυτής της Γης. Δηλαδή αν στη γη ζυγίζετε 70kg στη σελήνη θα ζυγίζατε 12,5 ! </a:t>
            </a:r>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51521" y="5373216"/>
            <a:ext cx="2232248" cy="13611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Θέση υποσέλιδου 3"/>
          <p:cNvSpPr>
            <a:spLocks noGrp="1"/>
          </p:cNvSpPr>
          <p:nvPr>
            <p:ph type="ftr" sz="quarter" idx="11"/>
          </p:nvPr>
        </p:nvSpPr>
        <p:spPr>
          <a:xfrm>
            <a:off x="2190532" y="6165304"/>
            <a:ext cx="1872208" cy="462707"/>
          </a:xfrm>
        </p:spPr>
        <p:txBody>
          <a:bodyPr/>
          <a:lstStyle/>
          <a:p>
            <a:r>
              <a:rPr lang="el-GR" sz="1600" dirty="0" smtClean="0"/>
              <a:t>"Η Βαρύτητα"</a:t>
            </a:r>
            <a:endParaRPr lang="el-GR" sz="1600" dirty="0"/>
          </a:p>
        </p:txBody>
      </p:sp>
      <p:sp>
        <p:nvSpPr>
          <p:cNvPr id="5" name="Θέση αριθμού διαφάνειας 4"/>
          <p:cNvSpPr>
            <a:spLocks noGrp="1"/>
          </p:cNvSpPr>
          <p:nvPr>
            <p:ph type="sldNum" sz="quarter" idx="12"/>
          </p:nvPr>
        </p:nvSpPr>
        <p:spPr>
          <a:xfrm>
            <a:off x="7884368" y="6369218"/>
            <a:ext cx="762000" cy="365125"/>
          </a:xfrm>
        </p:spPr>
        <p:txBody>
          <a:bodyPr/>
          <a:lstStyle/>
          <a:p>
            <a:fld id="{CE95FD11-7C3E-4C43-8F6C-5CB49F43B7A0}" type="slidenum">
              <a:rPr lang="el-GR" smtClean="0"/>
              <a:pPr/>
              <a:t>5</a:t>
            </a:fld>
            <a:endParaRPr lang="el-GR"/>
          </a:p>
        </p:txBody>
      </p:sp>
      <p:pic>
        <p:nvPicPr>
          <p:cNvPr id="1027"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9247" y="96892"/>
            <a:ext cx="915566" cy="10278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115616" y="333819"/>
            <a:ext cx="3382331" cy="276999"/>
          </a:xfrm>
          <a:prstGeom prst="rect">
            <a:avLst/>
          </a:prstGeom>
          <a:noFill/>
        </p:spPr>
        <p:txBody>
          <a:bodyPr wrap="square" rtlCol="0">
            <a:spAutoFit/>
          </a:bodyPr>
          <a:lstStyle/>
          <a:p>
            <a:r>
              <a:rPr lang="el-GR" sz="1200" i="1" dirty="0" smtClean="0"/>
              <a:t>Παιδαγωγικό Τμήμα Δημοτικής Εκπαίδευσης</a:t>
            </a:r>
            <a:endParaRPr lang="el-GR" sz="1200" i="1" dirty="0"/>
          </a:p>
        </p:txBody>
      </p:sp>
    </p:spTree>
    <p:extLst>
      <p:ext uri="{BB962C8B-B14F-4D97-AF65-F5344CB8AC3E}">
        <p14:creationId xmlns="" xmlns:p14="http://schemas.microsoft.com/office/powerpoint/2010/main" val="4007515487"/>
      </p:ext>
    </p:extLst>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0" y="0"/>
            <a:ext cx="9144000" cy="1142984"/>
          </a:xfrm>
          <a:solidFill>
            <a:schemeClr val="bg1"/>
          </a:solidFill>
        </p:spPr>
        <p:txBody>
          <a:bodyPr>
            <a:normAutofit/>
          </a:bodyPr>
          <a:lstStyle/>
          <a:p>
            <a:r>
              <a:rPr lang="el-GR" sz="3200" dirty="0" err="1" smtClean="0">
                <a:solidFill>
                  <a:schemeClr val="tx1"/>
                </a:solidFill>
              </a:rPr>
              <a:t>επιλογοσ</a:t>
            </a:r>
            <a:endParaRPr lang="el-GR" sz="3200" dirty="0">
              <a:solidFill>
                <a:schemeClr val="tx1"/>
              </a:solidFill>
            </a:endParaRPr>
          </a:p>
        </p:txBody>
      </p:sp>
      <p:sp>
        <p:nvSpPr>
          <p:cNvPr id="3" name="Υπότιτλος 2"/>
          <p:cNvSpPr>
            <a:spLocks noGrp="1"/>
          </p:cNvSpPr>
          <p:nvPr>
            <p:ph type="subTitle" idx="1"/>
          </p:nvPr>
        </p:nvSpPr>
        <p:spPr>
          <a:xfrm>
            <a:off x="285720" y="2857496"/>
            <a:ext cx="5354037" cy="1656184"/>
          </a:xfrm>
        </p:spPr>
        <p:txBody>
          <a:bodyPr>
            <a:noAutofit/>
          </a:bodyPr>
          <a:lstStyle/>
          <a:p>
            <a:pPr algn="r"/>
            <a:endParaRPr lang="el-GR" sz="4400" i="1" dirty="0" smtClean="0"/>
          </a:p>
          <a:p>
            <a:pPr algn="r"/>
            <a:r>
              <a:rPr lang="el-GR" sz="4400" dirty="0" smtClean="0"/>
              <a:t>Σας Ευχαριστώ</a:t>
            </a:r>
            <a:endParaRPr lang="el-GR" sz="4400" dirty="0"/>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51521" y="5373216"/>
            <a:ext cx="2232248" cy="13611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Θέση υποσέλιδου 3"/>
          <p:cNvSpPr>
            <a:spLocks noGrp="1"/>
          </p:cNvSpPr>
          <p:nvPr>
            <p:ph type="ftr" sz="quarter" idx="11"/>
          </p:nvPr>
        </p:nvSpPr>
        <p:spPr>
          <a:xfrm>
            <a:off x="2190532" y="6165304"/>
            <a:ext cx="1872208" cy="462707"/>
          </a:xfrm>
        </p:spPr>
        <p:txBody>
          <a:bodyPr/>
          <a:lstStyle/>
          <a:p>
            <a:r>
              <a:rPr lang="el-GR" sz="1600" dirty="0" smtClean="0"/>
              <a:t>"Η Βαρύτητα"</a:t>
            </a:r>
            <a:endParaRPr lang="el-GR" sz="1600" dirty="0"/>
          </a:p>
        </p:txBody>
      </p:sp>
      <p:sp>
        <p:nvSpPr>
          <p:cNvPr id="5" name="Θέση αριθμού διαφάνειας 4"/>
          <p:cNvSpPr>
            <a:spLocks noGrp="1"/>
          </p:cNvSpPr>
          <p:nvPr>
            <p:ph type="sldNum" sz="quarter" idx="12"/>
          </p:nvPr>
        </p:nvSpPr>
        <p:spPr>
          <a:xfrm>
            <a:off x="7884368" y="6369218"/>
            <a:ext cx="762000" cy="365125"/>
          </a:xfrm>
        </p:spPr>
        <p:txBody>
          <a:bodyPr/>
          <a:lstStyle/>
          <a:p>
            <a:fld id="{CE95FD11-7C3E-4C43-8F6C-5CB49F43B7A0}" type="slidenum">
              <a:rPr lang="el-GR" smtClean="0"/>
              <a:pPr/>
              <a:t>6</a:t>
            </a:fld>
            <a:endParaRPr lang="el-GR"/>
          </a:p>
        </p:txBody>
      </p:sp>
      <p:pic>
        <p:nvPicPr>
          <p:cNvPr id="1027"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9247" y="96892"/>
            <a:ext cx="915566" cy="10278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115616" y="333819"/>
            <a:ext cx="3382331" cy="276999"/>
          </a:xfrm>
          <a:prstGeom prst="rect">
            <a:avLst/>
          </a:prstGeom>
          <a:noFill/>
        </p:spPr>
        <p:txBody>
          <a:bodyPr wrap="square" rtlCol="0">
            <a:spAutoFit/>
          </a:bodyPr>
          <a:lstStyle/>
          <a:p>
            <a:r>
              <a:rPr lang="el-GR" sz="1200" i="1" dirty="0" smtClean="0"/>
              <a:t>Παιδαγωγικό Τμήμα Δημοτικής Εκπαίδευσης</a:t>
            </a:r>
            <a:endParaRPr lang="el-GR" sz="1200" i="1" dirty="0"/>
          </a:p>
        </p:txBody>
      </p:sp>
      <p:pic>
        <p:nvPicPr>
          <p:cNvPr id="8"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6156176" y="3861048"/>
            <a:ext cx="2743200" cy="166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548459876"/>
      </p:ext>
    </p:extLst>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Αποκορύφωμα">
  <a:themeElements>
    <a:clrScheme name="Προσαρμοσμένος 1">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Αποκορύφωμα">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Αποκορύφωμα">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146</TotalTime>
  <Words>326</Words>
  <Application>Microsoft Office PowerPoint</Application>
  <PresentationFormat>Προβολή στην οθόνη (4:3)</PresentationFormat>
  <Paragraphs>34</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Αποκορύφωμα</vt:lpstr>
      <vt:lpstr>η βαρυτητα </vt:lpstr>
      <vt:lpstr>Η βαρυτητα</vt:lpstr>
      <vt:lpstr>Ποιοσ ανακαλυψε τη βαρυτητα</vt:lpstr>
      <vt:lpstr>ΠΩΣ ΜΑΣ ΕΠΗΡΕΑΖΕΙ Η ΒΑΡΥΤΗΤΑ</vt:lpstr>
      <vt:lpstr>η βαρυτητα στη σεληνη</vt:lpstr>
      <vt:lpstr>επιλογοσ</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2Ξανθακη Αφροδιτη</dc:title>
  <dc:creator>User</dc:creator>
  <cp:lastModifiedBy>Pauline</cp:lastModifiedBy>
  <cp:revision>12</cp:revision>
  <dcterms:created xsi:type="dcterms:W3CDTF">2018-04-20T08:13:53Z</dcterms:created>
  <dcterms:modified xsi:type="dcterms:W3CDTF">2018-04-22T12:37:34Z</dcterms:modified>
</cp:coreProperties>
</file>